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0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6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26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51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53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78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95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27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94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3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05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4E8AE-5460-4F8B-8E8D-FB0FC0627F3F}" type="datetimeFigureOut">
              <a:rPr lang="nl-NL" smtClean="0"/>
              <a:t>8-5-2017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09EBAD6-D95F-4526-A47E-A555386CCAAB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05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nl/url?sa=i&amp;rct=j&amp;q=&amp;esrc=s&amp;source=images&amp;cd=&amp;cad=rja&amp;uact=8&amp;ved=0ahUKEwimkpGd3unSAhUDWhoKHQ2tBHEQjRwIBw&amp;url=https://kateheddleston.com/blog/argument-cultures-and-unregulated-aggression&amp;bvm=bv.150120842,d.d2s&amp;psig=AFQjCNFgoz4lp2s386DZHl6Av0vx2pVzJA&amp;ust=14902591822192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nl/url?sa=i&amp;rct=j&amp;q=&amp;esrc=s&amp;source=images&amp;cd=&amp;cad=rja&amp;uact=8&amp;ved=0ahUKEwimkpGd3unSAhUDWhoKHQ2tBHEQjRwIBw&amp;url=https://kateheddleston.com/blog/argument-cultures-and-unregulated-aggression&amp;bvm=bv.150120842,d.d2s&amp;psig=AFQjCNFgoz4lp2s386DZHl6Av0vx2pVzJA&amp;ust=14902591822192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nl/url?sa=i&amp;rct=j&amp;q=&amp;esrc=s&amp;source=images&amp;cd=&amp;cad=rja&amp;uact=8&amp;ved=0ahUKEwimkpGd3unSAhUDWhoKHQ2tBHEQjRwIBw&amp;url=https://kateheddleston.com/blog/argument-cultures-and-unregulated-aggression&amp;bvm=bv.150120842,d.d2s&amp;psig=AFQjCNFgoz4lp2s386DZHl6Av0vx2pVzJA&amp;ust=14902591822192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nl/url?sa=i&amp;rct=j&amp;q=&amp;esrc=s&amp;source=images&amp;cd=&amp;cad=rja&amp;uact=8&amp;ved=0ahUKEwimkpGd3unSAhUDWhoKHQ2tBHEQjRwIBw&amp;url=https://kateheddleston.com/blog/argument-cultures-and-unregulated-aggression&amp;bvm=bv.150120842,d.d2s&amp;psig=AFQjCNFgoz4lp2s386DZHl6Av0vx2pVzJA&amp;ust=14902591822192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Argumenteren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Nieuw Nederlands Cursus Argumentatieve vaardigheden</a:t>
            </a:r>
          </a:p>
          <a:p>
            <a:r>
              <a:rPr lang="nl-NL" dirty="0" smtClean="0"/>
              <a:t>Opdracht 13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229" y="509451"/>
            <a:ext cx="5459432" cy="362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r>
              <a:rPr lang="nl-NL" dirty="0" smtClean="0"/>
              <a:t>: argumentatie beoordelen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1952625"/>
            <a:ext cx="9720071" cy="4023360"/>
          </a:xfrm>
        </p:spPr>
        <p:txBody>
          <a:bodyPr>
            <a:noAutofit/>
          </a:bodyPr>
          <a:lstStyle/>
          <a:p>
            <a:r>
              <a:rPr lang="nl-NL" sz="1800" b="1" dirty="0" smtClean="0">
                <a:solidFill>
                  <a:srgbClr val="000000"/>
                </a:solidFill>
              </a:rPr>
              <a:t>Groepsopdracht</a:t>
            </a:r>
            <a:r>
              <a:rPr lang="nl-NL" sz="1800" b="1" dirty="0">
                <a:solidFill>
                  <a:srgbClr val="000000"/>
                </a:solidFill>
              </a:rPr>
              <a:t>:</a:t>
            </a:r>
          </a:p>
          <a:p>
            <a:r>
              <a:rPr lang="nl-NL" sz="1800" dirty="0">
                <a:solidFill>
                  <a:srgbClr val="000000"/>
                </a:solidFill>
              </a:rPr>
              <a:t>1. Lees in </a:t>
            </a:r>
            <a:r>
              <a:rPr lang="nl-NL" sz="1800">
                <a:solidFill>
                  <a:srgbClr val="000000"/>
                </a:solidFill>
              </a:rPr>
              <a:t>stilte </a:t>
            </a:r>
            <a:r>
              <a:rPr lang="nl-NL" sz="1800" smtClean="0">
                <a:solidFill>
                  <a:srgbClr val="000000"/>
                </a:solidFill>
              </a:rPr>
              <a:t>tekst 15 </a:t>
            </a:r>
            <a:r>
              <a:rPr lang="nl-NL" sz="1800" dirty="0">
                <a:solidFill>
                  <a:srgbClr val="000000"/>
                </a:solidFill>
              </a:rPr>
              <a:t>'Stoorzenders' </a:t>
            </a:r>
            <a:r>
              <a:rPr lang="nl-NL" sz="1800" dirty="0" smtClean="0">
                <a:solidFill>
                  <a:srgbClr val="000000"/>
                </a:solidFill>
              </a:rPr>
              <a:t>(opdracht 13 p. 202-203) en </a:t>
            </a:r>
            <a:r>
              <a:rPr lang="nl-NL" sz="1800" dirty="0">
                <a:solidFill>
                  <a:srgbClr val="000000"/>
                </a:solidFill>
              </a:rPr>
              <a:t>markeer: standpunt, argumenten, </a:t>
            </a:r>
            <a:r>
              <a:rPr lang="nl-NL" sz="1800" dirty="0" err="1">
                <a:solidFill>
                  <a:srgbClr val="000000"/>
                </a:solidFill>
              </a:rPr>
              <a:t>subargumenten</a:t>
            </a:r>
            <a:r>
              <a:rPr lang="nl-NL" sz="1800" dirty="0">
                <a:solidFill>
                  <a:srgbClr val="000000"/>
                </a:solidFill>
              </a:rPr>
              <a:t>, tegenargumenten en weerleggingen.</a:t>
            </a:r>
          </a:p>
          <a:p>
            <a:r>
              <a:rPr lang="nl-NL" sz="1800" dirty="0">
                <a:solidFill>
                  <a:srgbClr val="000000"/>
                </a:solidFill>
              </a:rPr>
              <a:t>2. Bespreek bovenstaande markeringen en maak van alinea 1 </a:t>
            </a:r>
            <a:r>
              <a:rPr lang="nl-NL" sz="1800" dirty="0" smtClean="0">
                <a:solidFill>
                  <a:srgbClr val="000000"/>
                </a:solidFill>
              </a:rPr>
              <a:t>een </a:t>
            </a:r>
            <a:r>
              <a:rPr lang="nl-NL" sz="1800" dirty="0">
                <a:solidFill>
                  <a:srgbClr val="000000"/>
                </a:solidFill>
              </a:rPr>
              <a:t>argumentatieschema.</a:t>
            </a:r>
          </a:p>
          <a:p>
            <a:r>
              <a:rPr lang="nl-NL" sz="1800" dirty="0">
                <a:solidFill>
                  <a:srgbClr val="000000"/>
                </a:solidFill>
              </a:rPr>
              <a:t>3. Benoem </a:t>
            </a:r>
            <a:r>
              <a:rPr lang="nl-NL" sz="1800" dirty="0" smtClean="0">
                <a:solidFill>
                  <a:srgbClr val="000000"/>
                </a:solidFill>
              </a:rPr>
              <a:t>het argumentatieschema, de soorten argumenten en het type redenering.</a:t>
            </a:r>
            <a:endParaRPr lang="nl-NL" sz="1800" dirty="0">
              <a:solidFill>
                <a:srgbClr val="000000"/>
              </a:solidFill>
            </a:endParaRPr>
          </a:p>
          <a:p>
            <a:r>
              <a:rPr lang="nl-NL" sz="1800" dirty="0">
                <a:solidFill>
                  <a:srgbClr val="000000"/>
                </a:solidFill>
              </a:rPr>
              <a:t>4. Beoordeel de </a:t>
            </a:r>
            <a:r>
              <a:rPr lang="nl-NL" sz="1800" dirty="0" smtClean="0">
                <a:solidFill>
                  <a:srgbClr val="000000"/>
                </a:solidFill>
              </a:rPr>
              <a:t>redenering met </a:t>
            </a:r>
          </a:p>
          <a:p>
            <a:r>
              <a:rPr lang="nl-NL" sz="1800" dirty="0" smtClean="0">
                <a:solidFill>
                  <a:srgbClr val="000000"/>
                </a:solidFill>
              </a:rPr>
              <a:t>5</a:t>
            </a:r>
            <a:r>
              <a:rPr lang="nl-NL" sz="1800" dirty="0">
                <a:solidFill>
                  <a:srgbClr val="000000"/>
                </a:solidFill>
              </a:rPr>
              <a:t>. Zet stappen 2, 3, 4 nu voor alinea 3 en 4 (dus een nieuw argumentatieschema).</a:t>
            </a:r>
          </a:p>
          <a:p>
            <a:r>
              <a:rPr lang="nl-NL" sz="1800" dirty="0">
                <a:solidFill>
                  <a:srgbClr val="000000"/>
                </a:solidFill>
              </a:rPr>
              <a:t>6. Zet stappen 2, 3, 4 nu voor alinea 5 t/m </a:t>
            </a:r>
            <a:r>
              <a:rPr lang="nl-NL" sz="1800" dirty="0" smtClean="0">
                <a:solidFill>
                  <a:srgbClr val="000000"/>
                </a:solidFill>
              </a:rPr>
              <a:t>8 </a:t>
            </a:r>
            <a:r>
              <a:rPr lang="nl-NL" sz="1800" dirty="0">
                <a:solidFill>
                  <a:srgbClr val="000000"/>
                </a:solidFill>
              </a:rPr>
              <a:t>(dus weer een nieuw argumentatieschema).</a:t>
            </a:r>
          </a:p>
          <a:p>
            <a:r>
              <a:rPr lang="nl-NL" sz="1800" dirty="0">
                <a:solidFill>
                  <a:srgbClr val="000000"/>
                </a:solidFill>
              </a:rPr>
              <a:t>5. Beantwoord samen vraag 20 en 21 = beoordelen van betoog op aanvaardbaarheid.</a:t>
            </a:r>
          </a:p>
          <a:p>
            <a:r>
              <a:rPr lang="nl-NL" sz="1800" b="1" dirty="0" smtClean="0">
                <a:solidFill>
                  <a:srgbClr val="000000"/>
                </a:solidFill>
              </a:rPr>
              <a:t>Individueel</a:t>
            </a:r>
            <a:r>
              <a:rPr lang="nl-NL" sz="1800" b="1" dirty="0">
                <a:solidFill>
                  <a:srgbClr val="000000"/>
                </a:solidFill>
              </a:rPr>
              <a:t>: </a:t>
            </a:r>
            <a:r>
              <a:rPr lang="nl-NL" sz="1800" b="1" dirty="0" smtClean="0">
                <a:solidFill>
                  <a:srgbClr val="000000"/>
                </a:solidFill>
              </a:rPr>
              <a:t> </a:t>
            </a:r>
            <a:r>
              <a:rPr lang="nl-NL" sz="1800" dirty="0" smtClean="0">
                <a:solidFill>
                  <a:srgbClr val="000000"/>
                </a:solidFill>
              </a:rPr>
              <a:t>Maak </a:t>
            </a:r>
            <a:r>
              <a:rPr lang="nl-NL" sz="1800" dirty="0">
                <a:solidFill>
                  <a:srgbClr val="000000"/>
                </a:solidFill>
              </a:rPr>
              <a:t>de rest van de vragen van opdracht 13 (p.201 en 202).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1600" dirty="0" smtClean="0"/>
          </a:p>
          <a:p>
            <a:pPr marL="0" indent="0">
              <a:buNone/>
            </a:pPr>
            <a:endParaRPr lang="nl-NL" sz="900" dirty="0"/>
          </a:p>
        </p:txBody>
      </p:sp>
      <p:sp>
        <p:nvSpPr>
          <p:cNvPr id="6" name="AutoShape 2" descr="Afbeeldingsresultaat voor argumen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205163" y="-17907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94"/>
          <a:stretch/>
        </p:blipFill>
        <p:spPr bwMode="auto">
          <a:xfrm>
            <a:off x="4264371" y="3762985"/>
            <a:ext cx="1619793" cy="59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902" y="663810"/>
            <a:ext cx="2815697" cy="159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r>
              <a:rPr lang="nl-NL" dirty="0" smtClean="0"/>
              <a:t>: argumentatie beoordelen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1952625"/>
            <a:ext cx="9720071" cy="4023360"/>
          </a:xfrm>
        </p:spPr>
        <p:txBody>
          <a:bodyPr>
            <a:noAutofit/>
          </a:bodyPr>
          <a:lstStyle/>
          <a:p>
            <a:r>
              <a:rPr lang="nl-NL" sz="1600" b="1" dirty="0" smtClean="0">
                <a:solidFill>
                  <a:srgbClr val="000000"/>
                </a:solidFill>
              </a:rPr>
              <a:t>Antwoorden:</a:t>
            </a:r>
            <a:r>
              <a:rPr lang="nl-NL" sz="1600" b="1" dirty="0">
                <a:solidFill>
                  <a:srgbClr val="000000"/>
                </a:solidFill>
              </a:rPr>
              <a:t> </a:t>
            </a:r>
            <a:r>
              <a:rPr lang="nl-NL" sz="1600" dirty="0" smtClean="0">
                <a:solidFill>
                  <a:srgbClr val="000000"/>
                </a:solidFill>
              </a:rPr>
              <a:t>Argumentatieschema alinea 1</a:t>
            </a:r>
          </a:p>
          <a:p>
            <a:endParaRPr lang="nl-NL" sz="1600" dirty="0" smtClean="0"/>
          </a:p>
          <a:p>
            <a:pPr marL="0" indent="0">
              <a:buNone/>
            </a:pPr>
            <a:endParaRPr lang="nl-NL" sz="900" dirty="0"/>
          </a:p>
        </p:txBody>
      </p:sp>
      <p:sp>
        <p:nvSpPr>
          <p:cNvPr id="6" name="AutoShape 2" descr="Afbeeldingsresultaat voor argumen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205163" y="-17907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564" y="585216"/>
            <a:ext cx="2673444" cy="15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255" y="2461606"/>
            <a:ext cx="8908303" cy="313760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947212" y="359036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Meervoudig onderschikkend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947212" y="4818102"/>
            <a:ext cx="279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Redenering op basis van (vermoedelijke) gevolgen.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947212" y="4118162"/>
            <a:ext cx="243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Soorten argumenten: vermoedens &gt; 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10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4" r="37247" b="38202"/>
          <a:stretch/>
        </p:blipFill>
        <p:spPr bwMode="auto">
          <a:xfrm>
            <a:off x="10765353" y="3966702"/>
            <a:ext cx="1221717" cy="14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16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r>
              <a:rPr lang="nl-NL" dirty="0" smtClean="0"/>
              <a:t>: argumentatie beoordelen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2336" y="1798385"/>
            <a:ext cx="9720071" cy="4023360"/>
          </a:xfrm>
        </p:spPr>
        <p:txBody>
          <a:bodyPr>
            <a:noAutofit/>
          </a:bodyPr>
          <a:lstStyle/>
          <a:p>
            <a:r>
              <a:rPr lang="nl-NL" sz="1600" b="1" dirty="0" smtClean="0">
                <a:solidFill>
                  <a:srgbClr val="000000"/>
                </a:solidFill>
              </a:rPr>
              <a:t>Antwoorden: </a:t>
            </a:r>
            <a:r>
              <a:rPr lang="nl-NL" sz="1600" dirty="0" smtClean="0">
                <a:solidFill>
                  <a:srgbClr val="000000"/>
                </a:solidFill>
              </a:rPr>
              <a:t>Argumentatieschema alinea 3 + 4</a:t>
            </a:r>
          </a:p>
          <a:p>
            <a:endParaRPr lang="nl-NL" sz="1600" dirty="0" smtClean="0"/>
          </a:p>
          <a:p>
            <a:pPr marL="0" indent="0">
              <a:buNone/>
            </a:pPr>
            <a:endParaRPr lang="nl-NL" sz="900" dirty="0"/>
          </a:p>
        </p:txBody>
      </p:sp>
      <p:sp>
        <p:nvSpPr>
          <p:cNvPr id="6" name="AutoShape 2" descr="Afbeeldingsresultaat voor argumen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205163" y="-17907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564" y="585216"/>
            <a:ext cx="2673444" cy="15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271557" y="2183382"/>
            <a:ext cx="4591609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het verbieden van mobieltjes gelukt is in New York en Beieren, is nauwelijks te geloven.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06536" y="2872358"/>
            <a:ext cx="2905126" cy="1600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mobieltje betekent voor tieners veel meer dan alleen een communicatiemiddel met de buitenwereld; het is een verlengstuk van zichzelf geworden, iets waarmee de eigenaar zich zo sterk identificeert dat hij er bijna mee samenvalt.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81175" y="4662870"/>
            <a:ext cx="2905126" cy="954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het mobieltje wordt afgepakt dan is het alsof de levenslijn van de tieners wordt afgesneden of alsof hun zuurstof wordt geblokkeerd</a:t>
            </a:r>
            <a:r>
              <a:rPr kumimoji="0" lang="nl-NL" alt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655936" y="2833149"/>
            <a:ext cx="2905125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is niet goed voorstelbaar dat ouders zouden instemmen met een verbod.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kstvak 4"/>
          <p:cNvSpPr txBox="1">
            <a:spLocks noChangeArrowheads="1"/>
          </p:cNvSpPr>
          <p:nvPr/>
        </p:nvSpPr>
        <p:spPr bwMode="auto">
          <a:xfrm>
            <a:off x="5762624" y="3729419"/>
            <a:ext cx="2897281" cy="96646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 het oogpunt van bereikbaarheid en veiligheid gaan de ouders ervan uit dat kinderen hun mobieltje bij zich hebben</a:t>
            </a:r>
            <a:r>
              <a:rPr kumimoji="0" lang="nl-NL" alt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386637" y="4974654"/>
            <a:ext cx="1476375" cy="11695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Kinderen gebruiken het mobieltje ook op weg van school naar huis.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43245" y="4955409"/>
            <a:ext cx="1800225" cy="12363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Kinderen moeten na school vaak eerst ergens anders heen voordat ze terugkeren van school naar huis.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Rechte verbindingslijn met pijl 13"/>
          <p:cNvCxnSpPr/>
          <p:nvPr/>
        </p:nvCxnSpPr>
        <p:spPr>
          <a:xfrm flipV="1">
            <a:off x="3381375" y="2602613"/>
            <a:ext cx="93215" cy="305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6752665" y="2707257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2876139" y="4472796"/>
            <a:ext cx="9525" cy="249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6943725" y="3497749"/>
            <a:ext cx="0" cy="227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V="1">
            <a:off x="6339866" y="4695889"/>
            <a:ext cx="9525" cy="245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flipH="1" flipV="1">
            <a:off x="7834592" y="4662870"/>
            <a:ext cx="28575" cy="236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362200" y="210064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8887027" y="2199498"/>
            <a:ext cx="283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Meervoudig onderschikkend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891673" y="2727519"/>
            <a:ext cx="256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Soorten argumenten: vermoedens &gt;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313140" y="5539988"/>
            <a:ext cx="2505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Redenering: voor-en nadelen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52355" y="4722351"/>
            <a:ext cx="142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Redenering: overeenkomst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32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4" r="37247" b="38202"/>
          <a:stretch/>
        </p:blipFill>
        <p:spPr bwMode="auto">
          <a:xfrm>
            <a:off x="10613471" y="3497748"/>
            <a:ext cx="1204096" cy="139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r>
              <a:rPr lang="nl-NL" dirty="0" smtClean="0"/>
              <a:t>: argumentatie beoordelen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2336" y="1798385"/>
            <a:ext cx="9720071" cy="4023360"/>
          </a:xfrm>
        </p:spPr>
        <p:txBody>
          <a:bodyPr>
            <a:noAutofit/>
          </a:bodyPr>
          <a:lstStyle/>
          <a:p>
            <a:r>
              <a:rPr lang="nl-NL" sz="1600" b="1" dirty="0" smtClean="0">
                <a:solidFill>
                  <a:srgbClr val="000000"/>
                </a:solidFill>
              </a:rPr>
              <a:t>Antwoorden: </a:t>
            </a:r>
            <a:r>
              <a:rPr lang="nl-NL" sz="1600" dirty="0" smtClean="0">
                <a:solidFill>
                  <a:srgbClr val="000000"/>
                </a:solidFill>
              </a:rPr>
              <a:t>Argumentatieschema alinea 5 t/m 8</a:t>
            </a:r>
          </a:p>
          <a:p>
            <a:endParaRPr lang="nl-NL" sz="1600" dirty="0" smtClean="0"/>
          </a:p>
          <a:p>
            <a:pPr marL="0" indent="0">
              <a:buNone/>
            </a:pPr>
            <a:endParaRPr lang="nl-NL" sz="900" dirty="0"/>
          </a:p>
        </p:txBody>
      </p:sp>
      <p:sp>
        <p:nvSpPr>
          <p:cNvPr id="6" name="AutoShape 2" descr="Afbeeldingsresultaat voor argumen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205163" y="-17907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564" y="585216"/>
            <a:ext cx="2673444" cy="15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271557" y="2183382"/>
            <a:ext cx="5101734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mobieltjes in de klas uit moeten staan is zo’n elementaire omgangsvorm dat daar geen mediacoach voor nodig is.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038599" y="2949819"/>
            <a:ext cx="2905126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Tijdens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een klassikaal lesuur is het onbeschoft om iets anders te doen.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038599" y="3705336"/>
            <a:ext cx="2905126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is een vorm van sabotage als een van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aanwezigen zich onttrekt aan de werkzaamheden.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57044" y="5610917"/>
            <a:ext cx="2905125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tandarts onderbreekt de behandeling van een patiënt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niet om een vrolijke tweet rond te sturen.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kstvak 4"/>
          <p:cNvSpPr txBox="1">
            <a:spLocks noChangeArrowheads="1"/>
          </p:cNvSpPr>
          <p:nvPr/>
        </p:nvSpPr>
        <p:spPr bwMode="auto">
          <a:xfrm>
            <a:off x="4092975" y="4682316"/>
            <a:ext cx="2897281" cy="56345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zijn bezigheden serieus neemt doet zoiets niet.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155806" y="5597358"/>
            <a:ext cx="3148825" cy="7657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notaris die een testament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voorleest aan nabestaanden, gaat ook niet tussen door sms’en met zijn vrouw.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Rechte verbindingslijn met pijl 13"/>
          <p:cNvCxnSpPr/>
          <p:nvPr/>
        </p:nvCxnSpPr>
        <p:spPr>
          <a:xfrm flipH="1" flipV="1">
            <a:off x="5225143" y="2693439"/>
            <a:ext cx="4275" cy="3343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2693219" y="5086045"/>
            <a:ext cx="1394656" cy="549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5262997" y="5245775"/>
            <a:ext cx="9525" cy="4483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5232491" y="3442777"/>
            <a:ext cx="0" cy="227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V="1">
            <a:off x="5262997" y="4411178"/>
            <a:ext cx="9525" cy="245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362200" y="210064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8768737" y="2565774"/>
            <a:ext cx="283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nkelvoudig onderschikkend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288531" y="3315285"/>
            <a:ext cx="256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Soorten argumenten: normen en waarden &gt;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0608013" y="5582120"/>
            <a:ext cx="1686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Redenering: overeenkomst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570956" y="5582120"/>
            <a:ext cx="2905125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pianoleraar maakt geen filmpjes met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zijn smartphone van het gênante gepingel van een talentloze leerling.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" name="Rechte verbindingslijn met pijl 29"/>
          <p:cNvCxnSpPr/>
          <p:nvPr/>
        </p:nvCxnSpPr>
        <p:spPr>
          <a:xfrm flipH="1" flipV="1">
            <a:off x="6967324" y="5199010"/>
            <a:ext cx="1088402" cy="445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57" b="37363"/>
          <a:stretch/>
        </p:blipFill>
        <p:spPr bwMode="auto">
          <a:xfrm>
            <a:off x="10676920" y="3908353"/>
            <a:ext cx="1196445" cy="126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2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313</TotalTime>
  <Words>476</Words>
  <Application>Microsoft Office PowerPoint</Application>
  <PresentationFormat>Breedbeeld</PresentationFormat>
  <Paragraphs>43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Tw Cen MT Condensed</vt:lpstr>
      <vt:lpstr>Wingdings 3</vt:lpstr>
      <vt:lpstr>Integraal</vt:lpstr>
      <vt:lpstr>Argumenteren</vt:lpstr>
      <vt:lpstr>Lesdoel: argumentatie beoordelen</vt:lpstr>
      <vt:lpstr>Lesdoel: argumentatie beoordelen</vt:lpstr>
      <vt:lpstr>Lesdoel: argumentatie beoordelen</vt:lpstr>
      <vt:lpstr>Lesdoel: argumentatie beoordelen</vt:lpstr>
    </vt:vector>
  </TitlesOfParts>
  <Company>Scholengroep Leonardo da Vinci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Werkwoordspelling</dc:title>
  <dc:creator>Mirthe Lems</dc:creator>
  <cp:lastModifiedBy>Jan Kok</cp:lastModifiedBy>
  <cp:revision>41</cp:revision>
  <dcterms:created xsi:type="dcterms:W3CDTF">2017-02-09T08:46:05Z</dcterms:created>
  <dcterms:modified xsi:type="dcterms:W3CDTF">2017-05-08T08:34:12Z</dcterms:modified>
</cp:coreProperties>
</file>