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C47878-9B05-4468-BD58-9F58C90D1221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9017DF-489B-4001-A1FD-FF7E1B2D224F}" type="datetimeFigureOut">
              <a:rPr lang="nl-NL" smtClean="0"/>
              <a:t>30-11-2015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u5Q46A4NJ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Leesvaardigheid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Tekststructuren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9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Inleiding </a:t>
            </a:r>
            <a:r>
              <a:rPr lang="nl-NL" dirty="0" smtClean="0">
                <a:hlinkClick r:id="rId2"/>
              </a:rPr>
              <a:t>https://www.youtube.com/watch?v=Xu5Q46A4NJY</a:t>
            </a:r>
            <a:endParaRPr lang="nl-NL" dirty="0" smtClean="0"/>
          </a:p>
          <a:p>
            <a:r>
              <a:rPr lang="nl-NL" dirty="0" smtClean="0"/>
              <a:t>Tekststructuren</a:t>
            </a:r>
          </a:p>
          <a:p>
            <a:r>
              <a:rPr lang="nl-NL" dirty="0" smtClean="0"/>
              <a:t>Huiswerk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8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sz="2400" dirty="0"/>
              <a:t>Schrijvers hebben altijd een doel met hun tekst. Er zijn vijf tekstdoelen:</a:t>
            </a:r>
          </a:p>
          <a:p>
            <a:pPr lvl="0"/>
            <a:r>
              <a:rPr lang="nl-NL" sz="2400" b="1" dirty="0"/>
              <a:t>Informeren &gt; </a:t>
            </a:r>
            <a:r>
              <a:rPr lang="nl-NL" sz="2400" dirty="0"/>
              <a:t>lezer informatie geven of uitleggen hoe iets in elkaar zit </a:t>
            </a:r>
            <a:r>
              <a:rPr lang="nl-NL" sz="2400" dirty="0">
                <a:solidFill>
                  <a:srgbClr val="0070C0"/>
                </a:solidFill>
              </a:rPr>
              <a:t>(uiteenzetting).</a:t>
            </a:r>
          </a:p>
          <a:p>
            <a:pPr lvl="0"/>
            <a:r>
              <a:rPr lang="nl-NL" sz="2400" b="1" dirty="0"/>
              <a:t>Amuseren &gt; </a:t>
            </a:r>
            <a:r>
              <a:rPr lang="nl-NL" sz="2400" dirty="0"/>
              <a:t>lezers vermaken.</a:t>
            </a:r>
          </a:p>
          <a:p>
            <a:pPr lvl="0"/>
            <a:r>
              <a:rPr lang="nl-NL" sz="2400" b="1" dirty="0"/>
              <a:t>Opiniëren &gt; </a:t>
            </a:r>
            <a:r>
              <a:rPr lang="nl-NL" sz="2400" dirty="0"/>
              <a:t>lezers de gelegenheid geven een mening te vormen over een onderwerp door verschillende kanten te benoemen </a:t>
            </a:r>
            <a:r>
              <a:rPr lang="nl-NL" sz="2400" dirty="0">
                <a:solidFill>
                  <a:srgbClr val="0070C0"/>
                </a:solidFill>
              </a:rPr>
              <a:t>(beschouwing).</a:t>
            </a:r>
          </a:p>
          <a:p>
            <a:pPr lvl="0"/>
            <a:r>
              <a:rPr lang="nl-NL" sz="2400" b="1" dirty="0"/>
              <a:t>Overtuigen &gt; </a:t>
            </a:r>
            <a:r>
              <a:rPr lang="nl-NL" sz="2400" dirty="0"/>
              <a:t>lezers overhalen tot een bepaalde mening door argumenten te geven </a:t>
            </a:r>
            <a:r>
              <a:rPr lang="nl-NL" sz="2400" dirty="0">
                <a:solidFill>
                  <a:srgbClr val="0070C0"/>
                </a:solidFill>
              </a:rPr>
              <a:t>(betoog).</a:t>
            </a:r>
          </a:p>
          <a:p>
            <a:pPr lvl="0"/>
            <a:r>
              <a:rPr lang="nl-NL" sz="2400" b="1" dirty="0"/>
              <a:t>Activeren &gt; </a:t>
            </a:r>
            <a:r>
              <a:rPr lang="nl-NL" sz="2400" dirty="0"/>
              <a:t>lezers aanzetten om iets te gaan doen.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5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Structuurmodellen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sz="2400" dirty="0"/>
              <a:t>Een tekst kan zijn opgebouwd op verschillende manieren. Dit zijn de zeven meest </a:t>
            </a:r>
            <a:r>
              <a:rPr lang="nl-NL" sz="2400" dirty="0" smtClean="0"/>
              <a:t>voorkomende structuren</a:t>
            </a:r>
            <a:r>
              <a:rPr lang="nl-NL" sz="2400" dirty="0"/>
              <a:t>:</a:t>
            </a:r>
          </a:p>
          <a:p>
            <a:pPr lvl="0"/>
            <a:r>
              <a:rPr lang="nl-NL" sz="2400" b="1" dirty="0"/>
              <a:t>Voor- en nadelenstructuur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bespreekt voor en nadelen van een onderwerp.</a:t>
            </a:r>
            <a:endParaRPr lang="nl-NL" sz="2400" dirty="0"/>
          </a:p>
          <a:p>
            <a:pPr lvl="0"/>
            <a:r>
              <a:rPr lang="nl-NL" sz="2400" b="1" dirty="0"/>
              <a:t>Vroeger-nu-structuur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bespreekt een verandering: hoe was iets vroeger? Hoe is iets nu? Hoe gaat iets worden?</a:t>
            </a:r>
            <a:endParaRPr lang="nl-NL" sz="2400" dirty="0"/>
          </a:p>
          <a:p>
            <a:pPr lvl="0"/>
            <a:r>
              <a:rPr lang="nl-NL" sz="2400" b="1" dirty="0"/>
              <a:t>Probleem-</a:t>
            </a:r>
            <a:r>
              <a:rPr lang="nl-NL" sz="2400" b="1" dirty="0" err="1"/>
              <a:t>oplossingstructuur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legt een probleem voor en bespreekt verschillende oplossingen.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48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Structuurmodellen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400" b="1" dirty="0"/>
              <a:t>Verklaringsstructuur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noemt een verschijnsel en geeft er verschillende verklaringen voor.</a:t>
            </a:r>
            <a:endParaRPr lang="nl-NL" sz="2400" dirty="0"/>
          </a:p>
          <a:p>
            <a:pPr lvl="0"/>
            <a:r>
              <a:rPr lang="nl-NL" sz="2400" b="1" dirty="0"/>
              <a:t>Argumentatiestructuur 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Argumenten voor en tegen een bepaalde stelling.</a:t>
            </a:r>
            <a:endParaRPr lang="nl-NL" sz="2400" dirty="0"/>
          </a:p>
          <a:p>
            <a:pPr lvl="0"/>
            <a:r>
              <a:rPr lang="nl-NL" sz="2400" b="1" dirty="0"/>
              <a:t>Aspectenstructuur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bespreekt verschillende kanten van een bepaald verschijnsel.</a:t>
            </a:r>
            <a:endParaRPr lang="nl-NL" sz="2400" dirty="0"/>
          </a:p>
          <a:p>
            <a:pPr lvl="0"/>
            <a:r>
              <a:rPr lang="nl-NL" sz="2400" b="1" dirty="0"/>
              <a:t>Vraag/antwoordstructuur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>Tekst begint met een vraag en geeft een aantal antwoorden.</a:t>
            </a:r>
            <a:endParaRPr lang="nl-NL" sz="2400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1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Bedenk: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Per structuurmodel een tekstonderwerp waar dat model goed bij zou passen. Licht je onderwerp goed toe!</a:t>
            </a:r>
          </a:p>
          <a:p>
            <a:endParaRPr lang="nl-NL" i="1" dirty="0"/>
          </a:p>
          <a:p>
            <a:r>
              <a:rPr lang="nl-NL" i="1" dirty="0" smtClean="0"/>
              <a:t>Voorbeeld: </a:t>
            </a:r>
          </a:p>
          <a:p>
            <a:pPr lvl="1"/>
            <a:r>
              <a:rPr lang="nl-NL" dirty="0" smtClean="0"/>
              <a:t>Structuurmodel: </a:t>
            </a:r>
            <a:r>
              <a:rPr lang="nl-NL" dirty="0" smtClean="0"/>
              <a:t>probleem-</a:t>
            </a:r>
            <a:r>
              <a:rPr lang="nl-NL" dirty="0" err="1" smtClean="0"/>
              <a:t>oplossingstructuur</a:t>
            </a:r>
            <a:r>
              <a:rPr lang="nl-NL" dirty="0" smtClean="0"/>
              <a:t>.</a:t>
            </a:r>
            <a:endParaRPr lang="nl-NL" dirty="0" smtClean="0"/>
          </a:p>
          <a:p>
            <a:pPr lvl="1"/>
            <a:r>
              <a:rPr lang="nl-NL" dirty="0" smtClean="0"/>
              <a:t>Onderwerp: Alcoholgebruik onder jongeren neemt toe.</a:t>
            </a:r>
          </a:p>
          <a:p>
            <a:pPr lvl="1"/>
            <a:r>
              <a:rPr lang="nl-NL" dirty="0" smtClean="0"/>
              <a:t>Toelichting: de tekst bespreekt verschillende oplossingen voor het toegenomen alcoholgebruik onder jongeren.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0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2592</TotalTime>
  <Words>162</Words>
  <Application>Microsoft Office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Aangrenzend</vt:lpstr>
      <vt:lpstr>Leesvaardigheid</vt:lpstr>
      <vt:lpstr>Vandaag: </vt:lpstr>
      <vt:lpstr>Tekstdoelen</vt:lpstr>
      <vt:lpstr>Structuurmodellen</vt:lpstr>
      <vt:lpstr>Structuurmodellen</vt:lpstr>
      <vt:lpstr>Bedenk: </vt:lpstr>
    </vt:vector>
  </TitlesOfParts>
  <Company>Scholengroep Leonardo da Vinci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Leesvaardigheid</dc:title>
  <dc:creator>M.N. van der Heiden</dc:creator>
  <cp:lastModifiedBy>Jan Kok</cp:lastModifiedBy>
  <cp:revision>15</cp:revision>
  <dcterms:created xsi:type="dcterms:W3CDTF">2014-06-19T09:30:13Z</dcterms:created>
  <dcterms:modified xsi:type="dcterms:W3CDTF">2015-11-30T13:13:33Z</dcterms:modified>
</cp:coreProperties>
</file>